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84AF28D-4ADD-493B-8EA3-F1C7755A9E51}">
  <a:tblStyle styleId="{784AF28D-4ADD-493B-8EA3-F1C7755A9E5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cd8fb616c4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2cd8fb616c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58fece4d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58fece4d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eb4684e8b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eb4684e8b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eb4684e8b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eb4684e8b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39060acb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39060acb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a0f17a4b4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a0f17a4b4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ec7d76bec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3ec7d76bec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9864ff1d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39864ff1d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39864ff1d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39864ff1d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f9bad1e8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f9bad1e8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3ec7d76be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3ec7d76be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3ec7d76be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3ec7d76be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3ec7d76bec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3ec7d76be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dc902353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dc902353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3ec7d76be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3ec7d76be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3ec7d76be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3ec7d76be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9c1582700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9c1582700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oss.cs.fau.de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oss.cs.fau.de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oss.cs.fau.de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  <a:noFill/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0" y="2388810"/>
            <a:ext cx="9144000" cy="183000"/>
            <a:chOff x="0" y="2388810"/>
            <a:chExt cx="9144000" cy="183000"/>
          </a:xfrm>
        </p:grpSpPr>
        <p:sp>
          <p:nvSpPr>
            <p:cNvPr id="13" name="Google Shape;13;p2"/>
            <p:cNvSpPr/>
            <p:nvPr/>
          </p:nvSpPr>
          <p:spPr>
            <a:xfrm>
              <a:off x="0" y="2388810"/>
              <a:ext cx="914400" cy="183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14400" y="2388810"/>
              <a:ext cx="1828800" cy="183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743200" y="2388810"/>
              <a:ext cx="6400800" cy="183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8" name="Google Shape;18;p3"/>
          <p:cNvGrpSpPr/>
          <p:nvPr/>
        </p:nvGrpSpPr>
        <p:grpSpPr>
          <a:xfrm>
            <a:off x="0" y="2432304"/>
            <a:ext cx="9144000" cy="91500"/>
            <a:chOff x="0" y="2386584"/>
            <a:chExt cx="9144000" cy="91500"/>
          </a:xfrm>
        </p:grpSpPr>
        <p:sp>
          <p:nvSpPr>
            <p:cNvPr id="19" name="Google Shape;19;p3"/>
            <p:cNvSpPr/>
            <p:nvPr/>
          </p:nvSpPr>
          <p:spPr>
            <a:xfrm>
              <a:off x="0" y="2386584"/>
              <a:ext cx="914400" cy="91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914400" y="2386584"/>
              <a:ext cx="1828800" cy="9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2743200" y="2386584"/>
              <a:ext cx="6400800" cy="91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https://oss.cs.fau.de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grpSp>
        <p:nvGrpSpPr>
          <p:cNvPr id="26" name="Google Shape;26;p4"/>
          <p:cNvGrpSpPr/>
          <p:nvPr/>
        </p:nvGrpSpPr>
        <p:grpSpPr>
          <a:xfrm>
            <a:off x="0" y="685800"/>
            <a:ext cx="9144000" cy="91500"/>
            <a:chOff x="0" y="2386584"/>
            <a:chExt cx="9144000" cy="91500"/>
          </a:xfrm>
        </p:grpSpPr>
        <p:sp>
          <p:nvSpPr>
            <p:cNvPr id="27" name="Google Shape;27;p4"/>
            <p:cNvSpPr/>
            <p:nvPr/>
          </p:nvSpPr>
          <p:spPr>
            <a:xfrm>
              <a:off x="0" y="2386584"/>
              <a:ext cx="914400" cy="91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914400" y="2386584"/>
              <a:ext cx="1828800" cy="9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2743200" y="2386584"/>
              <a:ext cx="6400800" cy="91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274320" y="914400"/>
            <a:ext cx="4114800" cy="4114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46320" y="914400"/>
            <a:ext cx="41148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https://oss.cs.fau.de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35" name="Google Shape;35;p5"/>
          <p:cNvGrpSpPr/>
          <p:nvPr/>
        </p:nvGrpSpPr>
        <p:grpSpPr>
          <a:xfrm>
            <a:off x="0" y="685800"/>
            <a:ext cx="9144000" cy="91500"/>
            <a:chOff x="0" y="2386584"/>
            <a:chExt cx="9144000" cy="91500"/>
          </a:xfrm>
        </p:grpSpPr>
        <p:sp>
          <p:nvSpPr>
            <p:cNvPr id="36" name="Google Shape;36;p5"/>
            <p:cNvSpPr/>
            <p:nvPr/>
          </p:nvSpPr>
          <p:spPr>
            <a:xfrm>
              <a:off x="0" y="2386584"/>
              <a:ext cx="914400" cy="91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914400" y="2386584"/>
              <a:ext cx="1828800" cy="9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2743200" y="2386584"/>
              <a:ext cx="6400800" cy="91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https://oss.cs.fau.de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2" name="Google Shape;42;p6"/>
          <p:cNvGrpSpPr/>
          <p:nvPr/>
        </p:nvGrpSpPr>
        <p:grpSpPr>
          <a:xfrm>
            <a:off x="0" y="685800"/>
            <a:ext cx="9144000" cy="91500"/>
            <a:chOff x="0" y="2386584"/>
            <a:chExt cx="9144000" cy="91500"/>
          </a:xfrm>
        </p:grpSpPr>
        <p:sp>
          <p:nvSpPr>
            <p:cNvPr id="43" name="Google Shape;43;p6"/>
            <p:cNvSpPr/>
            <p:nvPr/>
          </p:nvSpPr>
          <p:spPr>
            <a:xfrm>
              <a:off x="0" y="2386584"/>
              <a:ext cx="914400" cy="91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914400" y="2386584"/>
              <a:ext cx="1828800" cy="91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2743200" y="2386584"/>
              <a:ext cx="6400800" cy="91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hyperlink" Target="https://oss.cs.fau.de" TargetMode="Externa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buNone/>
              <a:defRPr b="1" sz="2400">
                <a:solidFill>
                  <a:schemeClr val="dk2"/>
                </a:solidFill>
              </a:defRPr>
            </a:lvl1pPr>
            <a:lvl2pPr lvl="1" rtl="0" algn="r">
              <a:buNone/>
              <a:defRPr b="1" sz="2400">
                <a:solidFill>
                  <a:schemeClr val="dk2"/>
                </a:solidFill>
              </a:defRPr>
            </a:lvl2pPr>
            <a:lvl3pPr lvl="2" rtl="0" algn="r">
              <a:buNone/>
              <a:defRPr b="1" sz="2400">
                <a:solidFill>
                  <a:schemeClr val="dk2"/>
                </a:solidFill>
              </a:defRPr>
            </a:lvl3pPr>
            <a:lvl4pPr lvl="3" rtl="0" algn="r">
              <a:buNone/>
              <a:defRPr b="1" sz="2400">
                <a:solidFill>
                  <a:schemeClr val="dk2"/>
                </a:solidFill>
              </a:defRPr>
            </a:lvl4pPr>
            <a:lvl5pPr lvl="4" rtl="0" algn="r">
              <a:buNone/>
              <a:defRPr b="1" sz="2400">
                <a:solidFill>
                  <a:schemeClr val="dk2"/>
                </a:solidFill>
              </a:defRPr>
            </a:lvl5pPr>
            <a:lvl6pPr lvl="5" rtl="0" algn="r">
              <a:buNone/>
              <a:defRPr b="1" sz="2400">
                <a:solidFill>
                  <a:schemeClr val="dk2"/>
                </a:solidFill>
              </a:defRPr>
            </a:lvl6pPr>
            <a:lvl7pPr lvl="6" rtl="0" algn="r">
              <a:buNone/>
              <a:defRPr b="1" sz="2400">
                <a:solidFill>
                  <a:schemeClr val="dk2"/>
                </a:solidFill>
              </a:defRPr>
            </a:lvl7pPr>
            <a:lvl8pPr lvl="7" rtl="0" algn="r">
              <a:buNone/>
              <a:defRPr b="1" sz="2400">
                <a:solidFill>
                  <a:schemeClr val="dk2"/>
                </a:solidFill>
              </a:defRPr>
            </a:lvl8pPr>
            <a:lvl9pPr lvl="8" rtl="0" algn="r">
              <a:buNone/>
              <a:defRPr b="1" sz="2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1"/>
              </a:rPr>
              <a:t>https://oss.cs.fau.de</a:t>
            </a:r>
            <a:r>
              <a:rPr b="0" lang="en" sz="900"/>
              <a:t> </a:t>
            </a:r>
            <a:endParaRPr b="0" sz="9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creativecommons.org/licenses/by/4.0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mailto:dirk.riehle@fau.de" TargetMode="External"/><Relationship Id="rId4" Type="http://schemas.openxmlformats.org/officeDocument/2006/relationships/hyperlink" Target="https://oss.cs.fau.de" TargetMode="External"/><Relationship Id="rId5" Type="http://schemas.openxmlformats.org/officeDocument/2006/relationships/hyperlink" Target="mailto:dirk@riehle.org" TargetMode="External"/><Relationship Id="rId6" Type="http://schemas.openxmlformats.org/officeDocument/2006/relationships/hyperlink" Target="https://dirkriehle.com" TargetMode="External"/><Relationship Id="rId7" Type="http://schemas.openxmlformats.org/officeDocument/2006/relationships/hyperlink" Target="https://twitter.com/dirkriehle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oss.cs.fau.de" TargetMode="External"/><Relationship Id="rId4" Type="http://schemas.openxmlformats.org/officeDocument/2006/relationships/hyperlink" Target="http://creativecommons.org/licenses/by/4.0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https://oss.cs.fau.de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hyperlink" Target="https://oss.cs.fau.de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hyperlink" Target="https://oss.cs.fau.d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oss.cs.fau.de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hyperlink" Target="https://oss.cs.fau.d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oss.cs.fau.d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oss.cs.fau.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AMOS Demo Day!</a:t>
            </a:r>
            <a:endParaRPr/>
          </a:p>
        </p:txBody>
      </p:sp>
      <p:sp>
        <p:nvSpPr>
          <p:cNvPr id="52" name="Google Shape;52;p8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Dirk Riehle, FAU Erlangen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AMOS C02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Licensed under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CC BY 4.0 International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Let’s go see the demos!</a:t>
            </a:r>
            <a:endParaRPr sz="4200"/>
          </a:p>
        </p:txBody>
      </p:sp>
      <p:sp>
        <p:nvSpPr>
          <p:cNvPr id="131" name="Google Shape;131;p21"/>
          <p:cNvSpPr txBox="1"/>
          <p:nvPr>
            <p:ph idx="4294967295" type="subTitle"/>
          </p:nvPr>
        </p:nvSpPr>
        <p:spPr>
          <a:xfrm>
            <a:off x="0" y="2479200"/>
            <a:ext cx="9144000" cy="2661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/>
              <a:t>Please join a breakout session [1]</a:t>
            </a:r>
            <a:endParaRPr sz="3200"/>
          </a:p>
        </p:txBody>
      </p:sp>
      <p:sp>
        <p:nvSpPr>
          <p:cNvPr id="132" name="Google Shape;132;p21"/>
          <p:cNvSpPr txBox="1"/>
          <p:nvPr/>
        </p:nvSpPr>
        <p:spPr>
          <a:xfrm>
            <a:off x="0" y="4233675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[1] If you don’t see a choice window, please look to Breakout rooms in the menu bar or under More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20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Any questions?</a:t>
            </a:r>
            <a:endParaRPr/>
          </a:p>
        </p:txBody>
      </p:sp>
      <p:sp>
        <p:nvSpPr>
          <p:cNvPr id="143" name="Google Shape;143;p23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dirk.riehle@fau.de</a:t>
            </a:r>
            <a:r>
              <a:rPr lang="en"/>
              <a:t> </a:t>
            </a:r>
            <a:r>
              <a:rPr lang="en" sz="2400"/>
              <a:t>–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https://oss.cs.fau.de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5"/>
              </a:rPr>
              <a:t>dirk@riehle.org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6"/>
              </a:rPr>
              <a:t>https://dirkriehle.com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7"/>
              </a:rPr>
              <a:t>@dirkriehle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Legal Notices</a:t>
            </a:r>
            <a:endParaRPr/>
          </a:p>
        </p:txBody>
      </p:sp>
      <p:sp>
        <p:nvSpPr>
          <p:cNvPr id="149" name="Google Shape;149;p2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https://oss.cs.fau.de</a:t>
            </a:r>
            <a:r>
              <a:rPr b="0" lang="en" sz="900"/>
              <a:t> </a:t>
            </a:r>
            <a:endParaRPr b="0" sz="900"/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Licensed under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CC BY 4.0 International</a:t>
            </a:r>
            <a:r>
              <a:rPr lang="en"/>
              <a:t> license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Copyright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© Copyright 2009-2025 Dirk Riehle, some rights reserved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Professorship of Open Source Software</a:t>
            </a:r>
            <a:endParaRPr/>
          </a:p>
        </p:txBody>
      </p:sp>
      <p:pic>
        <p:nvPicPr>
          <p:cNvPr id="58" name="Google Shape;58;p9"/>
          <p:cNvPicPr preferRelativeResize="0"/>
          <p:nvPr/>
        </p:nvPicPr>
        <p:blipFill rotWithShape="1">
          <a:blip r:embed="rId3">
            <a:alphaModFix/>
          </a:blip>
          <a:srcRect b="527" l="0" r="0" t="0"/>
          <a:stretch/>
        </p:blipFill>
        <p:spPr>
          <a:xfrm>
            <a:off x="274320" y="914400"/>
            <a:ext cx="8595360" cy="36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4"/>
              </a:rPr>
              <a:t>https://oss.cs.fau.de</a:t>
            </a:r>
            <a:r>
              <a:rPr b="0" lang="en" sz="900"/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8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Partners</a:t>
            </a:r>
            <a:endParaRPr/>
          </a:p>
        </p:txBody>
      </p:sp>
      <p:pic>
        <p:nvPicPr>
          <p:cNvPr id="70" name="Google Shape;7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20" y="914400"/>
            <a:ext cx="8595361" cy="35431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4"/>
              </a:rPr>
              <a:t>https://oss.cs.fau.de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Participating Universities</a:t>
            </a:r>
            <a:endParaRPr/>
          </a:p>
        </p:txBody>
      </p:sp>
      <p:pic>
        <p:nvPicPr>
          <p:cNvPr id="77" name="Google Shape;7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1376" y="1445474"/>
            <a:ext cx="2561700" cy="10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9862" y="1357078"/>
            <a:ext cx="2274162" cy="12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16745" y="2993525"/>
            <a:ext cx="4033530" cy="10905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6"/>
              </a:rPr>
              <a:t>https://oss.cs.fau.de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Distributed Scrum Teams</a:t>
            </a:r>
            <a:endParaRPr/>
          </a:p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https://oss.cs.fau.de</a:t>
            </a:r>
            <a:r>
              <a:rPr b="0" lang="en" sz="900"/>
              <a:t> 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8595360" cy="34954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Coaching and Support</a:t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20" y="914400"/>
            <a:ext cx="3595230" cy="269321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4" name="Google Shape;9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6395" y="914400"/>
            <a:ext cx="4883285" cy="269321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5"/>
              </a:rPr>
              <a:t>https://oss.cs.fau.de</a:t>
            </a:r>
            <a:r>
              <a:rPr b="0" lang="en" sz="900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Day Schedule</a:t>
            </a:r>
            <a:endParaRPr/>
          </a:p>
        </p:txBody>
      </p:sp>
      <p:graphicFrame>
        <p:nvGraphicFramePr>
          <p:cNvPr id="101" name="Google Shape;101;p15"/>
          <p:cNvGraphicFramePr/>
          <p:nvPr/>
        </p:nvGraphicFramePr>
        <p:xfrm>
          <a:off x="27432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{784AF28D-4ADD-493B-8EA3-F1C7755A9E51}</a:tableStyleId>
              </a:tblPr>
              <a:tblGrid>
                <a:gridCol w="1432550"/>
                <a:gridCol w="1432550"/>
                <a:gridCol w="1432550"/>
                <a:gridCol w="2148825"/>
                <a:gridCol w="2148825"/>
              </a:tblGrid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Time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Duration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Responsible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Title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Room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10:15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Riehle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Introduction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Main room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10:25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One slide summary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Main room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10:35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 rooms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10:55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 rooms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11:15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 rooms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11:35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r>
                        <a:rPr lang="en"/>
                        <a:t>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Riehle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Conclusions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Main </a:t>
                      </a:r>
                      <a:r>
                        <a:rPr lang="en"/>
                        <a:t>room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102" name="Google Shape;102;p1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https://oss.cs.fau.de</a:t>
            </a:r>
            <a:r>
              <a:rPr b="0" lang="en" sz="900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Semester’s Projects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OpenSearch load tester with DATEV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Backup cluster manager with SEP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RTDIP time series forecasting with Shell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Robot visual perception with T-Systems</a:t>
            </a:r>
            <a:endParaRPr/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https://oss.cs.fau.de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SS Slides Template">
  <a:themeElements>
    <a:clrScheme name="Simple Light">
      <a:dk1>
        <a:srgbClr val="000000"/>
      </a:dk1>
      <a:lt1>
        <a:srgbClr val="FFFFFF"/>
      </a:lt1>
      <a:dk2>
        <a:srgbClr val="404040"/>
      </a:dk2>
      <a:lt2>
        <a:srgbClr val="808080"/>
      </a:lt2>
      <a:accent1>
        <a:srgbClr val="D0D0D0"/>
      </a:accent1>
      <a:accent2>
        <a:srgbClr val="4169E1"/>
      </a:accent2>
      <a:accent3>
        <a:srgbClr val="4CAF50"/>
      </a:accent3>
      <a:accent4>
        <a:srgbClr val="FEB612"/>
      </a:accent4>
      <a:accent5>
        <a:srgbClr val="F36838"/>
      </a:accent5>
      <a:accent6>
        <a:srgbClr val="8E44AD"/>
      </a:accent6>
      <a:hlink>
        <a:srgbClr val="1E90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